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sldIdLst>
    <p:sldId id="256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99" r:id="rId15"/>
    <p:sldId id="300" r:id="rId16"/>
    <p:sldId id="301" r:id="rId17"/>
    <p:sldId id="302" r:id="rId18"/>
    <p:sldId id="303" r:id="rId19"/>
    <p:sldId id="304" r:id="rId20"/>
    <p:sldId id="306" r:id="rId21"/>
    <p:sldId id="305" r:id="rId22"/>
    <p:sldId id="307" r:id="rId23"/>
    <p:sldId id="308" r:id="rId24"/>
    <p:sldId id="309" r:id="rId25"/>
    <p:sldId id="310" r:id="rId26"/>
    <p:sldId id="311" r:id="rId27"/>
    <p:sldId id="312" r:id="rId28"/>
    <p:sldId id="275" r:id="rId29"/>
  </p:sldIdLst>
  <p:sldSz cx="18288000" cy="10287000"/>
  <p:notesSz cx="18288000" cy="10287000"/>
  <p:embeddedFontLst>
    <p:embeddedFont>
      <p:font typeface="210 맨발의청춘 B" panose="02020603020101020101" pitchFamily="18" charset="-127"/>
      <p:regular r:id="rId31"/>
    </p:embeddedFont>
    <p:embeddedFont>
      <p:font typeface="210 맨발의청춘 L" panose="02020603020101020101" pitchFamily="18" charset="-127"/>
      <p:regular r:id="rId32"/>
    </p:embeddedFont>
    <p:embeddedFont>
      <p:font typeface="210 맨발의청춘 R" panose="02020603020101020101" pitchFamily="18" charset="-127"/>
      <p:regular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3532"/>
    <a:srgbClr val="FF5050"/>
    <a:srgbClr val="6699FF"/>
    <a:srgbClr val="FF7C80"/>
    <a:srgbClr val="FFCC66"/>
    <a:srgbClr val="1D1C29"/>
    <a:srgbClr val="EBE8D8"/>
    <a:srgbClr val="EBE7D8"/>
    <a:srgbClr val="3D47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7" autoAdjust="0"/>
    <p:restoredTop sz="94660"/>
  </p:normalViewPr>
  <p:slideViewPr>
    <p:cSldViewPr>
      <p:cViewPr varScale="1">
        <p:scale>
          <a:sx n="70" d="100"/>
          <a:sy n="70" d="100"/>
        </p:scale>
        <p:origin x="256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893942-633E-49E1-BA04-F02517BD57C2}" type="datetimeFigureOut">
              <a:rPr lang="ko-KR" altLang="en-US" smtClean="0"/>
              <a:t>2025-11-24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5D2646-40CE-4580-93B3-C046C64048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61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E46EC1-4DD5-B9FD-57C1-C662352F3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E2136EA-8F00-DC61-555E-858D87EBE9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6C054C7-2733-1E64-DA2D-CAAC0232BF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6B7113-F1A4-493A-1A38-CC3A155AD4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1102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87D7E-0EB5-F758-41EF-75D88CA50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81ECC5B-9798-B4AF-1555-591C16E72D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8A9242D-A71E-EE65-7BE3-635590E8C8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76BF108-820F-992B-8B76-1CFFBF6572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997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1F67B9-52FF-873C-7506-DEBDEB510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723C85F-9B8B-8A20-FA8B-440C68DF78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B83734B-5ABB-0A2A-F516-DDCF33D0FD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70B4B7-32DA-413B-5D87-411701CB7F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3671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3D400-0F34-972F-4E27-9478150C92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7E8120D-1A41-F68E-04EE-85B264163B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9D8C58C-FFEC-74FA-0B25-696F45A1F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442522-5AE5-7B92-4D90-EF37A5E2BF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66429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852F1-5AB2-4B5E-EC46-D118F6BB1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F22E86F-43E2-ECA7-6659-5DB873CB03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86D40E1-A3A4-20C8-94AB-B62B9FFAF5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FACF64-FD9B-1006-D267-994D323B6F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7180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E9F9C-E10D-8299-A643-2C9F793C4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C19864-E7BE-BC2D-B2F1-4EB501C92B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6B72180-F622-ADEC-1AB0-53F0D35251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49101F-7F0E-786D-2EA6-57654D9F17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5538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BB99AE-C020-BD24-45DD-7BD81E73E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9CA54FC-DD8D-F99D-6C10-9FACE79892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6284568-C39E-A3A6-F55A-5A269592B6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D20D95-E82C-F6CE-94DF-76D70E1401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5182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E0AC2-2494-67A1-3457-A8EBE1E81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78C8BF5-0A7B-C46D-A9CA-8A80A7E206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3E1F89D-4AB2-736B-7667-B90A6EE15D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22B3DF4-EDC8-AD81-D8DA-1D8CF90298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6159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0ECAF-5F76-AAE8-D54E-107388469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9DAE451-F8B7-B94F-0668-9BD3EBC8D6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10CC9B0-DD17-F6D6-02BE-0A43DB9B02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4917102-34DC-FAC0-6779-2FFFF467D5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0454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4F2F3-B6C9-C97B-0C2D-AD75F54AC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250C60B-8FF0-1C70-B4C4-C4594D9CF6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CA07BBF-B305-39B2-C8B6-16E2822D5F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44D45EF-F61D-8BC6-5384-A0CB861F5C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1929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C03D8A-A5DF-4B1C-4060-F70A7F041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CE2CEA0-B2F5-6F3E-AAEC-0F5A6C6144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FC575EF-93CE-617D-DFF4-E55065BF06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35FB2A-30E9-5ADA-7CB6-BB15851180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701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F8363-4FE4-5C5B-6FD7-E1B7FC4458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CEA96DD-2743-4149-AEA2-3905CB247A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8E38285-917D-B886-AA2F-4ABA3AF3BD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C997C9-7595-8C84-0B39-CB967752BA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4385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E9AB1-E700-CB98-42DC-47793C305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8A985E9-1B7E-D340-F376-EEE6E49932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E570D3B-21AC-C9D2-75F1-B034B13DC3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B20D0D-2DC0-562D-9148-BECA19459F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1176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A6890-A7E5-EE77-D1B1-95D48BADC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61CDE4A-49E3-0364-21CA-E07DF600CE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9AB3A55-F2CF-4F45-DD17-07778607B3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F67B18-F23E-381C-FAC9-EFFFC6247E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71645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FF7454-13BB-D862-31F8-7D812088A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3C521BD-C5A0-65BB-1DAE-CACC4A2BA6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CCF274E-1D29-384F-6F06-6D27B4FE30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A483C7-5558-237A-05BB-05BD34FE43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1385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FFCE2-807C-D428-4894-DF4DBD294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6A086C4-C47D-0CF5-65CE-7A95C994D2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86F3EE9-F3FA-E98F-C03C-C4BD4B552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659C9D-6ABC-F728-7A3E-5CACDA6CD1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3849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D7B0D-2871-1357-7CD0-5B57F6BBC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05A6D3E-2115-CE24-589F-4A7035F4BB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0817856-657B-7A11-0922-F09A2563A9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DFEB1FF-2F7D-2F66-6691-1ABB881D5A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0606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B52613-534F-858C-1FF0-1D27735CE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B548463-8370-C09B-3FEF-D03C6C8823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4D71287-00EA-F16B-74C4-C36EADC03E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3A1424-A358-0532-F0E6-F951CBAF38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485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8A673-C6B3-8C6A-B608-2483249C2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027D6FC-60C3-91B6-7D1F-B0F05A143B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322E2EE-A651-FC66-E494-75091479A9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0FD3C7-63BA-C6C3-1E79-BF80021B71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7305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EB877B-6FC8-B033-5493-BBC142F26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6069622-3D41-A50D-727E-C278D0C6AF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897D1FB-6321-E90A-83D8-735B06B89E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521D0D3-026F-FC01-86A5-28DA532801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2456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B1424-CA2D-24C1-F4EC-C5BE8B8AC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6B4BADC-CCC1-4A8F-93EB-5F0FBEDE53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FFB5849-FC04-5F2D-7D13-A93532B27B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C34556-4230-FC47-EF7D-0806087C2A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6502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908E5-1DD7-8131-58CF-211FC35617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AB2F9B6-86FF-F0AF-B2F9-76C3D86DEC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DABF55D-B371-2FC1-928C-E99DE8003E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359C70-9C06-376F-BDF0-2E5AB22257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735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ABC2E7-A125-9BBE-170F-31FAA2C50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3127A55-A9B5-FFBA-25E6-16C4AA7CBF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F2DB65D-1042-12F5-1F1E-54BDE2DB17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2CA827-34DB-A510-269E-77B0C77EE4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0156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D944B1-FD3C-EEBF-5BD8-4F2FA7A74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0837619-488F-B957-85BD-9616471492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B25D02D-7182-72B1-2417-384E12D584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80185C-76A5-EE99-CD80-BE317668E2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651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1FEB0-0535-6B0C-8B33-FBFA40C2FB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5E824F2-D73F-6987-8EEB-728D380ED0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23634D8-C6C3-F272-B18B-B886315715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8EF799D-EA63-5C14-FE2B-8DEBBC9FD9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D2646-40CE-4580-93B3-C046C64048A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844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16000" y="622490"/>
            <a:ext cx="16256000" cy="1397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  <a:latin typeface="210 맨발의청춘 R" panose="02020603020101020101" pitchFamily="18" charset="-127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0" i="0">
                <a:solidFill>
                  <a:srgbClr val="253432"/>
                </a:solidFill>
                <a:latin typeface="210 맨발의청춘 R" panose="02020603020101020101" pitchFamily="18" charset="-127"/>
                <a:cs typeface="210 맨발의청춘 R" panose="02020603020101020101" pitchFamily="18" charset="-127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0" i="0">
                <a:solidFill>
                  <a:srgbClr val="253432"/>
                </a:solidFill>
                <a:latin typeface="210 맨발의청춘 R" panose="02020603020101020101" pitchFamily="18" charset="-127"/>
                <a:cs typeface="210 맨발의청춘 R" panose="02020603020101020101" pitchFamily="18" charset="-127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0" i="0">
                <a:solidFill>
                  <a:srgbClr val="253432"/>
                </a:solidFill>
                <a:latin typeface="210 맨발의청춘 R" panose="02020603020101020101" pitchFamily="18" charset="-127"/>
                <a:cs typeface="210 맨발의청춘 R" panose="02020603020101020101" pitchFamily="18" charset="-127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C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EBE7D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622493"/>
            <a:ext cx="16256000" cy="1397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0" b="0" i="0">
                <a:solidFill>
                  <a:srgbClr val="253432"/>
                </a:solidFill>
                <a:latin typeface="Bandal"/>
                <a:cs typeface="Band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210 맨발의청춘 B" panose="02020603020101020101" pitchFamily="18" charset="-127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4400" y="1485900"/>
            <a:ext cx="13843000" cy="555318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1700"/>
              </a:lnSpc>
              <a:spcBef>
                <a:spcPts val="95"/>
              </a:spcBef>
            </a:pPr>
            <a:r>
              <a:rPr lang="en-US" altLang="ko-KR" sz="15000" dirty="0" err="1">
                <a:solidFill>
                  <a:srgbClr val="FF5050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Bandal"/>
              </a:rPr>
              <a:t>PyTorch</a:t>
            </a:r>
            <a:endParaRPr lang="en-US" altLang="ko-KR" sz="15000" dirty="0">
              <a:solidFill>
                <a:srgbClr val="FF5050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Bandal"/>
            </a:endParaRPr>
          </a:p>
          <a:p>
            <a:pPr marL="12700" marR="5080">
              <a:lnSpc>
                <a:spcPct val="111700"/>
              </a:lnSpc>
              <a:spcBef>
                <a:spcPts val="95"/>
              </a:spcBef>
            </a:pPr>
            <a:r>
              <a:rPr lang="en-US" altLang="ko-KR" sz="2000" dirty="0">
                <a:solidFill>
                  <a:srgbClr val="253532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Bandal"/>
              </a:rPr>
              <a:t> </a:t>
            </a:r>
          </a:p>
          <a:p>
            <a:pPr marL="12700" marR="5080">
              <a:lnSpc>
                <a:spcPct val="111700"/>
              </a:lnSpc>
              <a:spcBef>
                <a:spcPts val="95"/>
              </a:spcBef>
            </a:pPr>
            <a:r>
              <a:rPr lang="ko-KR" altLang="en-US" sz="15000" dirty="0">
                <a:solidFill>
                  <a:srgbClr val="253532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Bandal"/>
              </a:rPr>
              <a:t>따</a:t>
            </a:r>
            <a:r>
              <a:rPr lang="en-US" altLang="ko-KR" sz="15000" dirty="0">
                <a:solidFill>
                  <a:srgbClr val="253532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Bandal"/>
              </a:rPr>
              <a:t>@</a:t>
            </a:r>
            <a:r>
              <a:rPr lang="ko-KR" altLang="en-US" sz="15000" dirty="0">
                <a:solidFill>
                  <a:srgbClr val="253532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  <a:cs typeface="Bandal"/>
              </a:rPr>
              <a:t>먹기</a:t>
            </a:r>
            <a:endParaRPr sz="15000" dirty="0">
              <a:solidFill>
                <a:srgbClr val="253532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  <a:cs typeface="Band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66800" y="8191500"/>
            <a:ext cx="15773400" cy="7053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4500" spc="50" dirty="0">
                <a:solidFill>
                  <a:srgbClr val="253532"/>
                </a:solidFill>
                <a:uFill>
                  <a:solidFill>
                    <a:srgbClr val="253432"/>
                  </a:solidFill>
                </a:uFill>
                <a:latin typeface="210 맨발의청춘 L" panose="02020603020101020101" pitchFamily="18" charset="-127"/>
                <a:ea typeface="210 맨발의청춘 L" panose="02020603020101020101" pitchFamily="18" charset="-127"/>
                <a:cs typeface="Noto Sans CJK JP Light"/>
              </a:rPr>
              <a:t>산업공학과</a:t>
            </a:r>
            <a:r>
              <a:rPr lang="en-US" altLang="ko-KR" sz="4500" spc="50" dirty="0">
                <a:solidFill>
                  <a:srgbClr val="253532"/>
                </a:solidFill>
                <a:uFill>
                  <a:solidFill>
                    <a:srgbClr val="253432"/>
                  </a:solidFill>
                </a:uFill>
                <a:latin typeface="210 맨발의청춘 L" panose="02020603020101020101" pitchFamily="18" charset="-127"/>
                <a:ea typeface="210 맨발의청춘 L" panose="02020603020101020101" pitchFamily="18" charset="-127"/>
                <a:cs typeface="Noto Sans CJK JP Light"/>
              </a:rPr>
              <a:t> </a:t>
            </a:r>
            <a:r>
              <a:rPr lang="ko-KR" altLang="en-US" sz="4500" spc="50" dirty="0">
                <a:solidFill>
                  <a:srgbClr val="253532"/>
                </a:solidFill>
                <a:uFill>
                  <a:solidFill>
                    <a:srgbClr val="253432"/>
                  </a:solidFill>
                </a:uFill>
                <a:latin typeface="210 맨발의청춘 L" panose="02020603020101020101" pitchFamily="18" charset="-127"/>
                <a:ea typeface="210 맨발의청춘 L" panose="02020603020101020101" pitchFamily="18" charset="-127"/>
                <a:cs typeface="Noto Sans CJK JP Light"/>
              </a:rPr>
              <a:t>남현석</a:t>
            </a:r>
            <a:endParaRPr sz="45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Noto Sans CJK JP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515B97-5793-B69D-A1CC-66D8E734A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CA6DB325-98A9-1BD6-B07B-308557E982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1. </a:t>
            </a:r>
            <a:r>
              <a:rPr lang="en-US" sz="7000" spc="-95" dirty="0" err="1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PyTorch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란</a:t>
            </a:r>
            <a:r>
              <a:rPr lang="en-US" altLang="ko-KR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?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EBD0F2-9641-9285-E7A2-5E1065589008}"/>
              </a:ext>
            </a:extLst>
          </p:cNvPr>
          <p:cNvSpPr txBox="1"/>
          <p:nvPr/>
        </p:nvSpPr>
        <p:spPr>
          <a:xfrm>
            <a:off x="10820400" y="3060843"/>
            <a:ext cx="4349268" cy="46320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torch</a:t>
            </a:r>
          </a:p>
          <a:p>
            <a:pPr lvl="0">
              <a:lnSpc>
                <a:spcPct val="150000"/>
              </a:lnSpc>
            </a:pP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torch.nn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torch.optim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torch.utils.data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torchvision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864A639-3174-A744-6435-925E22BAC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514" y="3238500"/>
            <a:ext cx="6581775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334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AEF819-A9A0-5B6A-4257-C36106729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5BEDC59E-ECA0-01B2-4ACE-E907FFC918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1.1. </a:t>
            </a:r>
            <a:r>
              <a:rPr lang="en-US" sz="7000" spc="-95" dirty="0" err="1">
                <a:solidFill>
                  <a:srgbClr val="253532"/>
                </a:solidFill>
                <a:ea typeface="210 맨발의청춘 R" panose="02020603020101020101" pitchFamily="18" charset="-127"/>
              </a:rPr>
              <a:t>PyTorch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란</a:t>
            </a:r>
            <a:r>
              <a:rPr lang="en-US" altLang="ko-KR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? - torch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1D2E9D-DCA2-817B-9A54-B30D265043B0}"/>
              </a:ext>
            </a:extLst>
          </p:cNvPr>
          <p:cNvSpPr txBox="1"/>
          <p:nvPr/>
        </p:nvSpPr>
        <p:spPr>
          <a:xfrm>
            <a:off x="1981200" y="3009900"/>
            <a:ext cx="126021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데이터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를 다룸 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-&gt; </a:t>
            </a:r>
            <a:r>
              <a:rPr lang="en-US" altLang="ko-KR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Tensor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생성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/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연산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/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변환 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(+ GPU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사용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)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FA350ED-5766-049E-02F6-52FD7C52663D}"/>
              </a:ext>
            </a:extLst>
          </p:cNvPr>
          <p:cNvSpPr/>
          <p:nvPr/>
        </p:nvSpPr>
        <p:spPr>
          <a:xfrm>
            <a:off x="5486400" y="2648500"/>
            <a:ext cx="2514600" cy="1322457"/>
          </a:xfrm>
          <a:prstGeom prst="ellipse">
            <a:avLst/>
          </a:prstGeom>
          <a:noFill/>
          <a:ln w="76200">
            <a:solidFill>
              <a:srgbClr val="669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8BEBCC-723D-9E21-4014-3B5DBDE9B4A5}"/>
              </a:ext>
            </a:extLst>
          </p:cNvPr>
          <p:cNvSpPr txBox="1"/>
          <p:nvPr/>
        </p:nvSpPr>
        <p:spPr>
          <a:xfrm>
            <a:off x="4191000" y="4435614"/>
            <a:ext cx="53270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Numpy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Array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와 유사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44DF621-AC10-C8C3-827E-730A5C372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126"/>
          <a:stretch>
            <a:fillRect/>
          </a:stretch>
        </p:blipFill>
        <p:spPr>
          <a:xfrm>
            <a:off x="818790" y="3734550"/>
            <a:ext cx="9335219" cy="615688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9A28859-896C-D9F4-0605-0E6C5F8692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15" b="-6328"/>
          <a:stretch>
            <a:fillRect/>
          </a:stretch>
        </p:blipFill>
        <p:spPr>
          <a:xfrm>
            <a:off x="9627510" y="3734550"/>
            <a:ext cx="8001000" cy="688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174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6489F7-9BE1-DA61-F9A7-BD7A4C0D1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6B450031-3C84-6F8D-85B0-CB32D50331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1.2. </a:t>
            </a:r>
            <a:r>
              <a:rPr lang="en-US" sz="7000" spc="-95" dirty="0" err="1">
                <a:solidFill>
                  <a:srgbClr val="253532"/>
                </a:solidFill>
                <a:ea typeface="210 맨발의청춘 R" panose="02020603020101020101" pitchFamily="18" charset="-127"/>
              </a:rPr>
              <a:t>PyTorch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란</a:t>
            </a:r>
            <a:r>
              <a:rPr lang="en-US" altLang="ko-KR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? – </a:t>
            </a:r>
            <a:r>
              <a:rPr lang="en-US" altLang="ko-KR" sz="7000" spc="-95" dirty="0" err="1">
                <a:solidFill>
                  <a:srgbClr val="253532"/>
                </a:solidFill>
                <a:ea typeface="210 맨발의청춘 R" panose="02020603020101020101" pitchFamily="18" charset="-127"/>
              </a:rPr>
              <a:t>torch.nn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E85590-4E26-2A0F-DC5B-D3BE769927FF}"/>
              </a:ext>
            </a:extLst>
          </p:cNvPr>
          <p:cNvSpPr txBox="1"/>
          <p:nvPr/>
        </p:nvSpPr>
        <p:spPr>
          <a:xfrm>
            <a:off x="3200400" y="3238500"/>
            <a:ext cx="116701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torch.nn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= </a:t>
            </a:r>
            <a:r>
              <a:rPr lang="en-US" altLang="ko-KR" sz="4000" dirty="0" err="1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PyTorch</a:t>
            </a:r>
            <a:r>
              <a:rPr lang="en-US" altLang="ko-KR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Neural Networks</a:t>
            </a:r>
            <a:r>
              <a:rPr lang="ko-KR" altLang="en-US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패키지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35984E-0681-4266-80B4-0004DA5A0D65}"/>
              </a:ext>
            </a:extLst>
          </p:cNvPr>
          <p:cNvSpPr txBox="1"/>
          <p:nvPr/>
        </p:nvSpPr>
        <p:spPr>
          <a:xfrm>
            <a:off x="5791200" y="4610100"/>
            <a:ext cx="59715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=&gt; </a:t>
            </a:r>
            <a:r>
              <a:rPr lang="ko-KR" altLang="en-US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레이어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층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), </a:t>
            </a:r>
            <a:r>
              <a:rPr lang="ko-KR" altLang="en-US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모델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구조화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2050" name="Picture 2" descr="cnn architecture">
            <a:extLst>
              <a:ext uri="{FF2B5EF4-FFF2-40B4-BE49-F238E27FC236}">
                <a16:creationId xmlns:a16="http://schemas.microsoft.com/office/drawing/2014/main" id="{F46168B2-8D33-FE1A-C697-10FC16584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5631180"/>
            <a:ext cx="10972800" cy="3703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5405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3546D-D3E8-9CFF-BEC9-7C86A16EB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0852184-0E89-36DA-879B-938F8DAE42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47828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1.3. </a:t>
            </a:r>
            <a:r>
              <a:rPr lang="en-US" sz="7000" spc="-95" dirty="0" err="1">
                <a:solidFill>
                  <a:srgbClr val="253532"/>
                </a:solidFill>
                <a:ea typeface="210 맨발의청춘 R" panose="02020603020101020101" pitchFamily="18" charset="-127"/>
              </a:rPr>
              <a:t>PyTorch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란</a:t>
            </a:r>
            <a:r>
              <a:rPr lang="en-US" altLang="ko-KR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? – </a:t>
            </a:r>
            <a:r>
              <a:rPr lang="en-US" altLang="ko-KR" sz="7000" spc="-95" dirty="0" err="1">
                <a:solidFill>
                  <a:srgbClr val="253532"/>
                </a:solidFill>
                <a:ea typeface="210 맨발의청춘 R" panose="02020603020101020101" pitchFamily="18" charset="-127"/>
              </a:rPr>
              <a:t>torch.optim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2DAD16-86AE-E628-F72E-A5043BD953A1}"/>
              </a:ext>
            </a:extLst>
          </p:cNvPr>
          <p:cNvSpPr txBox="1"/>
          <p:nvPr/>
        </p:nvSpPr>
        <p:spPr>
          <a:xfrm>
            <a:off x="5808962" y="4789557"/>
            <a:ext cx="49936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optimizer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: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최적화 툴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7386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63446-A870-2959-146B-12D925D52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5F44BBD-6B6A-BDD5-1262-DB50061B87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4.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학습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CD5CD51-E0FC-E0AF-A04A-F2C527578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2476500"/>
            <a:ext cx="8259856" cy="5943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CE4DD2-D3AB-F933-6655-22B7F7FCE560}"/>
              </a:ext>
            </a:extLst>
          </p:cNvPr>
          <p:cNvSpPr txBox="1"/>
          <p:nvPr/>
        </p:nvSpPr>
        <p:spPr>
          <a:xfrm>
            <a:off x="4648200" y="8801100"/>
            <a:ext cx="99132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가중치 업데이트 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=&gt; Optimizer(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최적화 함수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)</a:t>
            </a:r>
          </a:p>
        </p:txBody>
      </p:sp>
      <p:pic>
        <p:nvPicPr>
          <p:cNvPr id="1026" name="Picture 2" descr="딥러닝] 옵티마이저(Optimizer)">
            <a:extLst>
              <a:ext uri="{FF2B5EF4-FFF2-40B4-BE49-F238E27FC236}">
                <a16:creationId xmlns:a16="http://schemas.microsoft.com/office/drawing/2014/main" id="{08C78782-27DA-9BAA-6850-1D730F709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6200" y="2857500"/>
            <a:ext cx="59055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7439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0DA9E6-CC38-489D-CD9E-DD250B674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F9B5248-3281-9B18-199F-92E99E7B89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5468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1.4. </a:t>
            </a:r>
            <a:r>
              <a:rPr lang="en-US" sz="7000" spc="-95" dirty="0" err="1">
                <a:solidFill>
                  <a:srgbClr val="253532"/>
                </a:solidFill>
                <a:ea typeface="210 맨발의청춘 R" panose="02020603020101020101" pitchFamily="18" charset="-127"/>
              </a:rPr>
              <a:t>PyTorch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란</a:t>
            </a:r>
            <a:r>
              <a:rPr lang="en-US" altLang="ko-KR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? – </a:t>
            </a:r>
            <a:r>
              <a:rPr lang="en-US" altLang="ko-KR" sz="7000" spc="-95" dirty="0" err="1">
                <a:solidFill>
                  <a:srgbClr val="253532"/>
                </a:solidFill>
                <a:ea typeface="210 맨발의청춘 R" panose="02020603020101020101" pitchFamily="18" charset="-127"/>
              </a:rPr>
              <a:t>torch.utils.data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9F50AC-CD11-1313-0F95-C2450355EEDA}"/>
              </a:ext>
            </a:extLst>
          </p:cNvPr>
          <p:cNvSpPr txBox="1"/>
          <p:nvPr/>
        </p:nvSpPr>
        <p:spPr>
          <a:xfrm>
            <a:off x="4648200" y="4914900"/>
            <a:ext cx="74590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=&gt; dataset </a:t>
            </a:r>
            <a:r>
              <a:rPr lang="ko-KR" altLang="en-US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관리</a:t>
            </a:r>
            <a:r>
              <a:rPr lang="en-US" altLang="ko-KR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/</a:t>
            </a:r>
            <a:r>
              <a:rPr lang="ko-KR" altLang="en-US" sz="4000" dirty="0" err="1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셔플</a:t>
            </a:r>
            <a:r>
              <a:rPr lang="en-US" altLang="ko-KR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/</a:t>
            </a:r>
            <a:r>
              <a:rPr lang="ko-KR" altLang="en-US" sz="4000" dirty="0" err="1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슬라이싱</a:t>
            </a:r>
            <a:endParaRPr lang="en-US" altLang="ko-KR" sz="4000" dirty="0">
              <a:solidFill>
                <a:srgbClr val="FF505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9382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08769-DE89-2DA6-3E72-8F8D6AE4B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55583BC5-2DE8-D0C2-9039-FC187FA4E1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2</a:t>
            </a: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데이터 분할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3AA452-C798-DEAD-82C7-22D82DC28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9844" y="1790700"/>
            <a:ext cx="1314450" cy="1752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171869-FFB4-9C62-F22F-E772C249E3E5}"/>
              </a:ext>
            </a:extLst>
          </p:cNvPr>
          <p:cNvSpPr txBox="1"/>
          <p:nvPr/>
        </p:nvSpPr>
        <p:spPr>
          <a:xfrm>
            <a:off x="9784075" y="8182302"/>
            <a:ext cx="60405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확인용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(Validation data)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1CC886C-6853-587E-691A-3439D8486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294" y="1790700"/>
            <a:ext cx="1314450" cy="1752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EA5CBD9-7476-DBFE-B775-0AC2756DD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9844" y="3514344"/>
            <a:ext cx="1314450" cy="17526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BB06434-6EC0-D6BD-D5C7-07310F202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294" y="3514344"/>
            <a:ext cx="1314450" cy="17526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86793E1-8109-353D-037F-5160AB621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8744" y="1819656"/>
            <a:ext cx="1314450" cy="17526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4D92DD8-8365-976F-7FA0-A480B1FCA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194" y="1819656"/>
            <a:ext cx="1314450" cy="17526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7C0A768-8808-3629-D4BD-01D531C01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8744" y="3543300"/>
            <a:ext cx="1314450" cy="17526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5206CED-F663-4639-5B71-9CB579478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194" y="3543300"/>
            <a:ext cx="1314450" cy="17526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01A2F3D-1D1C-7CB8-0A9A-7CB3B2207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369" y="5248656"/>
            <a:ext cx="1314450" cy="17526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62FA650-5F41-0AED-3BB4-F91DA4C90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3819" y="5248656"/>
            <a:ext cx="1314450" cy="17526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EF6950D-13EB-ED30-23AA-88C8769E3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419" y="7625714"/>
            <a:ext cx="1314450" cy="17526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3D050F2-B3E1-7BB4-1A5B-8A109B207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869" y="7625714"/>
            <a:ext cx="1314450" cy="17526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3A09EB8-C768-8C0D-FBDB-40E82727E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269" y="5277612"/>
            <a:ext cx="1314450" cy="17526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8F43F5D-A433-8704-22BA-E16E1A1DA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719" y="5277612"/>
            <a:ext cx="1314450" cy="17526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973CF06-A707-8A07-6755-B400BE4D5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319" y="7654670"/>
            <a:ext cx="1314450" cy="175260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28982E0F-0D45-3395-5230-F5AF482A5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1769" y="7654670"/>
            <a:ext cx="1314450" cy="17526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DAE4118-31AA-4C7A-17CE-2EFB4A3B6A11}"/>
              </a:ext>
            </a:extLst>
          </p:cNvPr>
          <p:cNvSpPr txBox="1"/>
          <p:nvPr/>
        </p:nvSpPr>
        <p:spPr>
          <a:xfrm>
            <a:off x="10058400" y="3924300"/>
            <a:ext cx="47664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학습용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(Train data)</a:t>
            </a:r>
          </a:p>
        </p:txBody>
      </p:sp>
    </p:spTree>
    <p:extLst>
      <p:ext uri="{BB962C8B-B14F-4D97-AF65-F5344CB8AC3E}">
        <p14:creationId xmlns:p14="http://schemas.microsoft.com/office/powerpoint/2010/main" val="3027619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A91AD3-C339-F061-1E29-4F2403064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1D7C041-6BA0-DAC5-E087-6B5EEFA37D9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5468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1.</a:t>
            </a: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5</a:t>
            </a: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. </a:t>
            </a:r>
            <a:r>
              <a:rPr lang="en-US" sz="7000" spc="-95" dirty="0" err="1">
                <a:solidFill>
                  <a:srgbClr val="253532"/>
                </a:solidFill>
                <a:ea typeface="210 맨발의청춘 R" panose="02020603020101020101" pitchFamily="18" charset="-127"/>
              </a:rPr>
              <a:t>PyTorch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란</a:t>
            </a:r>
            <a:r>
              <a:rPr lang="en-US" altLang="ko-KR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? – </a:t>
            </a:r>
            <a:r>
              <a:rPr lang="en-US" altLang="ko-KR" sz="7000" spc="-95" dirty="0" err="1">
                <a:solidFill>
                  <a:srgbClr val="253532"/>
                </a:solidFill>
                <a:ea typeface="210 맨발의청춘 R" panose="02020603020101020101" pitchFamily="18" charset="-127"/>
              </a:rPr>
              <a:t>torchvision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DCB89F-7812-9036-0C7C-3754D5148CD3}"/>
              </a:ext>
            </a:extLst>
          </p:cNvPr>
          <p:cNvSpPr txBox="1"/>
          <p:nvPr/>
        </p:nvSpPr>
        <p:spPr>
          <a:xfrm>
            <a:off x="5105400" y="8626614"/>
            <a:ext cx="72971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=&gt;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이미지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dataset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모음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/</a:t>
            </a:r>
            <a:r>
              <a:rPr lang="ko-KR" altLang="en-US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전처리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3074" name="Picture 2" descr="MNIST 데이터베이스 - 위키백과, 우리 모두의 백과사전">
            <a:extLst>
              <a:ext uri="{FF2B5EF4-FFF2-40B4-BE49-F238E27FC236}">
                <a16:creationId xmlns:a16="http://schemas.microsoft.com/office/drawing/2014/main" id="{28D29BD6-0EC6-CB3C-2537-79DE78434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3137990"/>
            <a:ext cx="7467600" cy="4384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orchvision.transforms — Torchvision 0.11.0 documentation">
            <a:extLst>
              <a:ext uri="{FF2B5EF4-FFF2-40B4-BE49-F238E27FC236}">
                <a16:creationId xmlns:a16="http://schemas.microsoft.com/office/drawing/2014/main" id="{4E8622C5-9653-F893-793E-4E38C74C6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200" y="2918460"/>
            <a:ext cx="6858000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4393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AD814-B4FB-7268-A027-8536EDB5E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B17D309E-4A40-58C8-A7D6-FB83023C99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2</a:t>
            </a: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. Tenso</a:t>
            </a: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r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 다루기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44C979-0AA7-1C37-3736-DDDCE4874D25}"/>
              </a:ext>
            </a:extLst>
          </p:cNvPr>
          <p:cNvSpPr txBox="1"/>
          <p:nvPr/>
        </p:nvSpPr>
        <p:spPr>
          <a:xfrm>
            <a:off x="4724400" y="5143500"/>
            <a:ext cx="75809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아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@</a:t>
            </a:r>
            <a:r>
              <a:rPr lang="ko-KR" altLang="en-US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가리랑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코드로 설명해드림 </a:t>
            </a:r>
            <a:r>
              <a:rPr lang="ko-KR" altLang="en-US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ㄱㄱ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3319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8DE12-2719-F1CD-BB3A-3B21BEC93C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056ED2E4-0792-A7C2-1808-5BE9B5C03B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3.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자동 미분</a:t>
            </a:r>
            <a:r>
              <a:rPr lang="en-US" altLang="ko-KR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(</a:t>
            </a:r>
            <a:r>
              <a:rPr lang="en-US" sz="7000" spc="-95" dirty="0" err="1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Autograd</a:t>
            </a: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)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D6FA50-C853-5D4E-C29F-324F985B3D3F}"/>
              </a:ext>
            </a:extLst>
          </p:cNvPr>
          <p:cNvSpPr txBox="1"/>
          <p:nvPr/>
        </p:nvSpPr>
        <p:spPr>
          <a:xfrm>
            <a:off x="7315200" y="9029700"/>
            <a:ext cx="3692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동적 계산 그래프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224E870-257E-89E3-396C-6A4041C95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9725" y="2389069"/>
            <a:ext cx="7448550" cy="6294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608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17147B-D124-61A2-7511-0E8507EE6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CE4DC06-E962-D963-D255-759AD1A876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0.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환경 설치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741641-AAA0-31AF-0CD0-CAAFF9E75BF8}"/>
              </a:ext>
            </a:extLst>
          </p:cNvPr>
          <p:cNvSpPr txBox="1"/>
          <p:nvPr/>
        </p:nvSpPr>
        <p:spPr>
          <a:xfrm>
            <a:off x="4267200" y="4658463"/>
            <a:ext cx="3692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여기에 내용 입력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3" name="그림 2" descr="텍스트, 스크린샷, 웹 페이지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FB88164-1BCF-CE4B-5C47-35A2647E66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428" y="2273189"/>
            <a:ext cx="13507144" cy="709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682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44267-6644-2EE7-ECF3-D9B877D2F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D45BDB-C23B-06A1-423E-B5BB98F5B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1F1D1E-C228-095B-20A9-85CC517CE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553998"/>
          </a:xfrm>
        </p:spPr>
        <p:txBody>
          <a:bodyPr/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562326-5481-B395-1954-3DB2B52AB95A}"/>
              </a:ext>
            </a:extLst>
          </p:cNvPr>
          <p:cNvSpPr txBox="1"/>
          <p:nvPr/>
        </p:nvSpPr>
        <p:spPr>
          <a:xfrm>
            <a:off x="4572000" y="495994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1120F99-3BE7-28F5-00C4-266FED8D03C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2535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0" b="1" dirty="0">
              <a:solidFill>
                <a:srgbClr val="EBE8D8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7" name="그림 6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67DC103-A285-5596-6836-21125141D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74" y="1351472"/>
            <a:ext cx="8933688" cy="7781464"/>
          </a:xfrm>
          <a:prstGeom prst="rect">
            <a:avLst/>
          </a:prstGeom>
        </p:spPr>
      </p:pic>
      <p:pic>
        <p:nvPicPr>
          <p:cNvPr id="9" name="그림 8" descr="텍스트, 스크린샷, 소프트웨어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7288FB0-C368-0547-5AF8-EBB3F6CF9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400" y="1351472"/>
            <a:ext cx="7837938" cy="783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036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6A97D-4B75-6775-51C1-4D8CEC8EA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C881C5C2-1E07-A28D-0A84-09096063C8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3.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자동 미분</a:t>
            </a:r>
            <a:r>
              <a:rPr lang="en-US" altLang="ko-KR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(</a:t>
            </a:r>
            <a:r>
              <a:rPr lang="en-US" sz="7000" spc="-95" dirty="0" err="1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Autograd</a:t>
            </a: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)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6CB5DD-1859-0484-E2C2-B125BCB46D8D}"/>
              </a:ext>
            </a:extLst>
          </p:cNvPr>
          <p:cNvSpPr txBox="1"/>
          <p:nvPr/>
        </p:nvSpPr>
        <p:spPr>
          <a:xfrm>
            <a:off x="5584371" y="5372100"/>
            <a:ext cx="71192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나머지는 아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@</a:t>
            </a:r>
            <a:r>
              <a:rPr lang="ko-KR" altLang="en-US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가리랑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코드로 </a:t>
            </a:r>
            <a:r>
              <a:rPr lang="ko-KR" altLang="en-US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ㄱㄱ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0781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F78E16-A756-7E97-388E-CCC120103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52008DE-3206-C075-D7F5-A1717C7F9A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4</a:t>
            </a: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모델 정의</a:t>
            </a:r>
            <a:r>
              <a:rPr lang="en-US" altLang="ko-KR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(</a:t>
            </a:r>
            <a:r>
              <a:rPr lang="en-US" altLang="ko-KR" sz="7000" spc="-95" dirty="0" err="1">
                <a:solidFill>
                  <a:srgbClr val="253532"/>
                </a:solidFill>
                <a:ea typeface="210 맨발의청춘 R" panose="02020603020101020101" pitchFamily="18" charset="-127"/>
              </a:rPr>
              <a:t>nn.Module</a:t>
            </a: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)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pic>
        <p:nvPicPr>
          <p:cNvPr id="2050" name="Picture 2" descr="파이썬 파트16. 상속과 다형성 · 초보몽키의 개발공부로그">
            <a:extLst>
              <a:ext uri="{FF2B5EF4-FFF2-40B4-BE49-F238E27FC236}">
                <a16:creationId xmlns:a16="http://schemas.microsoft.com/office/drawing/2014/main" id="{CF66EEEA-0D26-78E2-0EEC-C02F169C4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171700"/>
            <a:ext cx="10560050" cy="7456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784925-3ACA-FCAA-EF61-38B4B6BC0245}"/>
              </a:ext>
            </a:extLst>
          </p:cNvPr>
          <p:cNvSpPr txBox="1"/>
          <p:nvPr/>
        </p:nvSpPr>
        <p:spPr>
          <a:xfrm>
            <a:off x="10875945" y="3689222"/>
            <a:ext cx="30155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nn.Module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1BE5FE-9C7D-0883-43DE-7D1A49046680}"/>
              </a:ext>
            </a:extLst>
          </p:cNvPr>
          <p:cNvSpPr txBox="1"/>
          <p:nvPr/>
        </p:nvSpPr>
        <p:spPr>
          <a:xfrm>
            <a:off x="7779065" y="7581900"/>
            <a:ext cx="17075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내 모델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1640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18BB80-14CC-2447-BFEB-CFA7970D5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E6B1C2EC-BC63-9BA5-C665-808A54D275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4</a:t>
            </a: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모델 정의</a:t>
            </a:r>
            <a:r>
              <a:rPr lang="en-US" altLang="ko-KR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(</a:t>
            </a:r>
            <a:r>
              <a:rPr lang="en-US" altLang="ko-KR" sz="7000" spc="-95" dirty="0" err="1">
                <a:solidFill>
                  <a:srgbClr val="253532"/>
                </a:solidFill>
                <a:ea typeface="210 맨발의청춘 R" panose="02020603020101020101" pitchFamily="18" charset="-127"/>
              </a:rPr>
              <a:t>nn.Module</a:t>
            </a: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)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pic>
        <p:nvPicPr>
          <p:cNvPr id="2050" name="Picture 2" descr="파이썬 파트16. 상속과 다형성 · 초보몽키의 개발공부로그">
            <a:extLst>
              <a:ext uri="{FF2B5EF4-FFF2-40B4-BE49-F238E27FC236}">
                <a16:creationId xmlns:a16="http://schemas.microsoft.com/office/drawing/2014/main" id="{17A10665-CB16-69E0-B7E9-BEBF56777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171700"/>
            <a:ext cx="10560050" cy="7456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DDBD91-E1EE-2024-AAB5-A782039D91E0}"/>
              </a:ext>
            </a:extLst>
          </p:cNvPr>
          <p:cNvSpPr txBox="1"/>
          <p:nvPr/>
        </p:nvSpPr>
        <p:spPr>
          <a:xfrm>
            <a:off x="10875945" y="3689222"/>
            <a:ext cx="30155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nn.Module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637E1A-0D3E-58D5-D306-CFB2A13DE88F}"/>
              </a:ext>
            </a:extLst>
          </p:cNvPr>
          <p:cNvSpPr txBox="1"/>
          <p:nvPr/>
        </p:nvSpPr>
        <p:spPr>
          <a:xfrm>
            <a:off x="7779065" y="7581900"/>
            <a:ext cx="17075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내 모델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70340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2D229-B2D4-BF2D-E450-BC55E9CBA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C740943-772C-9843-CCF8-1C79B32D81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7200" dirty="0"/>
              <a:t>5. Loss &amp; Optimizer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F25F9C-8FF7-8156-CFB2-DF11B5332A07}"/>
              </a:ext>
            </a:extLst>
          </p:cNvPr>
          <p:cNvSpPr txBox="1"/>
          <p:nvPr/>
        </p:nvSpPr>
        <p:spPr>
          <a:xfrm>
            <a:off x="2339158" y="7886700"/>
            <a:ext cx="49760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MSE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loss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function</a:t>
            </a:r>
          </a:p>
        </p:txBody>
      </p:sp>
      <p:pic>
        <p:nvPicPr>
          <p:cNvPr id="3074" name="Picture 2" descr="머신러닝] 손실함수의 종류">
            <a:extLst>
              <a:ext uri="{FF2B5EF4-FFF2-40B4-BE49-F238E27FC236}">
                <a16:creationId xmlns:a16="http://schemas.microsoft.com/office/drawing/2014/main" id="{0B6A4945-6567-F7EF-F06A-425E835CB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762500"/>
            <a:ext cx="6267450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딥러닝] 옵티마이저(Optimizer)">
            <a:extLst>
              <a:ext uri="{FF2B5EF4-FFF2-40B4-BE49-F238E27FC236}">
                <a16:creationId xmlns:a16="http://schemas.microsoft.com/office/drawing/2014/main" id="{0FB6A2C7-3A28-C03B-E22A-EB2838BF4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6600" y="2857500"/>
            <a:ext cx="59055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9712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7834E-37CA-1351-87DA-07EFADB2F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0561D4B-9C4B-30C2-30F7-20590DE32C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7200" dirty="0">
                <a:ea typeface="210 맨발의청춘 R" panose="02020603020101020101" pitchFamily="18" charset="-127"/>
              </a:rPr>
              <a:t>6. </a:t>
            </a:r>
            <a:r>
              <a:rPr lang="ko-KR" altLang="en-US" sz="7200" dirty="0">
                <a:ea typeface="210 맨발의청춘 R" panose="02020603020101020101" pitchFamily="18" charset="-127"/>
              </a:rPr>
              <a:t>데이터셋과 </a:t>
            </a:r>
            <a:r>
              <a:rPr lang="en-US" altLang="ko-KR" sz="7200" dirty="0" err="1">
                <a:ea typeface="210 맨발의청춘 R" panose="02020603020101020101" pitchFamily="18" charset="-127"/>
              </a:rPr>
              <a:t>DataLoader</a:t>
            </a:r>
            <a:endParaRPr sz="7000" spc="1805" dirty="0">
              <a:solidFill>
                <a:srgbClr val="253532"/>
              </a:solidFill>
              <a:ea typeface="210 맨발의청춘 R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22292F-26AE-0AC9-2C4A-80A918D4B869}"/>
              </a:ext>
            </a:extLst>
          </p:cNvPr>
          <p:cNvSpPr txBox="1"/>
          <p:nvPr/>
        </p:nvSpPr>
        <p:spPr>
          <a:xfrm>
            <a:off x="2757476" y="2933700"/>
            <a:ext cx="127730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데이터가 </a:t>
            </a:r>
            <a:r>
              <a:rPr lang="ko-KR" altLang="en-US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조오오오오오오오오오오오오오오오온나게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많다면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76BBFA-E55E-F8E8-A842-97B9FBD132B4}"/>
              </a:ext>
            </a:extLst>
          </p:cNvPr>
          <p:cNvSpPr txBox="1"/>
          <p:nvPr/>
        </p:nvSpPr>
        <p:spPr>
          <a:xfrm>
            <a:off x="7543800" y="4148023"/>
            <a:ext cx="23358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=&gt; </a:t>
            </a:r>
            <a:r>
              <a:rPr lang="ko-KR" altLang="en-US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개이득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3C7D34-0D10-9BC4-2CF5-3B7DA2FDFFEA}"/>
              </a:ext>
            </a:extLst>
          </p:cNvPr>
          <p:cNvSpPr txBox="1"/>
          <p:nvPr/>
        </p:nvSpPr>
        <p:spPr>
          <a:xfrm>
            <a:off x="3505200" y="5981700"/>
            <a:ext cx="6715300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그런데 학습이 좀 힘듦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571500" lvl="0" indent="-57150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데이터를 미니 배치로 나눈다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7500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7190A-07B1-EC0D-138A-2F5CCE404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BF84D26B-5EA9-54F0-94F0-4951AB31D8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7200" dirty="0">
                <a:ea typeface="210 맨발의청춘 R" panose="02020603020101020101" pitchFamily="18" charset="-127"/>
              </a:rPr>
              <a:t>6. Dataset &amp;</a:t>
            </a:r>
            <a:r>
              <a:rPr lang="ko-KR" altLang="en-US" sz="7200" dirty="0">
                <a:ea typeface="210 맨발의청춘 R" panose="02020603020101020101" pitchFamily="18" charset="-127"/>
              </a:rPr>
              <a:t> </a:t>
            </a:r>
            <a:r>
              <a:rPr lang="en-US" altLang="ko-KR" sz="7200" dirty="0" err="1">
                <a:ea typeface="210 맨발의청춘 R" panose="02020603020101020101" pitchFamily="18" charset="-127"/>
              </a:rPr>
              <a:t>DataLoader</a:t>
            </a:r>
            <a:endParaRPr sz="7000" spc="1805" dirty="0">
              <a:solidFill>
                <a:srgbClr val="253532"/>
              </a:solidFill>
              <a:ea typeface="210 맨발의청춘 R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52CDA7-D258-7CAE-5792-42ACC64FA9D2}"/>
              </a:ext>
            </a:extLst>
          </p:cNvPr>
          <p:cNvSpPr txBox="1"/>
          <p:nvPr/>
        </p:nvSpPr>
        <p:spPr>
          <a:xfrm>
            <a:off x="3082885" y="3771900"/>
            <a:ext cx="1212222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Dataset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: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데이터를 </a:t>
            </a:r>
            <a:r>
              <a:rPr lang="en-US" altLang="ko-KR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1</a:t>
            </a:r>
            <a:r>
              <a:rPr lang="ko-KR" altLang="en-US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개 단위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로 꺼낼 수 있게 해주는 객체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	=&gt;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다만 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__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len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__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과 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__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getitem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__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요함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53C5F1-8FD0-B463-7CF5-1FA1C53A2F4A}"/>
              </a:ext>
            </a:extLst>
          </p:cNvPr>
          <p:cNvSpPr txBox="1"/>
          <p:nvPr/>
        </p:nvSpPr>
        <p:spPr>
          <a:xfrm>
            <a:off x="3465201" y="7200900"/>
            <a:ext cx="113575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 err="1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DataLoader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: Dataset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</a:t>
            </a:r>
            <a:r>
              <a:rPr lang="ko-KR" altLang="en-US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미니 배치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로</a:t>
            </a:r>
            <a:r>
              <a:rPr lang="ko-KR" altLang="en-US" sz="4000" dirty="0">
                <a:solidFill>
                  <a:srgbClr val="FF5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묶어주는 놈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7188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4DEEB2-43D0-06E8-23F1-FEE5913A7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1223465-3FC4-CDEC-EEA1-1F125BD378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7200" dirty="0">
                <a:ea typeface="210 맨발의청춘 R" panose="02020603020101020101" pitchFamily="18" charset="-127"/>
              </a:rPr>
              <a:t>6. Dataset &amp;</a:t>
            </a:r>
            <a:r>
              <a:rPr lang="ko-KR" altLang="en-US" sz="7200" dirty="0">
                <a:ea typeface="210 맨발의청춘 R" panose="02020603020101020101" pitchFamily="18" charset="-127"/>
              </a:rPr>
              <a:t> </a:t>
            </a:r>
            <a:r>
              <a:rPr lang="en-US" altLang="ko-KR" sz="7200" dirty="0" err="1">
                <a:ea typeface="210 맨발의청춘 R" panose="02020603020101020101" pitchFamily="18" charset="-127"/>
              </a:rPr>
              <a:t>DataLoader</a:t>
            </a:r>
            <a:endParaRPr sz="7000" spc="1805" dirty="0">
              <a:solidFill>
                <a:srgbClr val="253532"/>
              </a:solidFill>
              <a:ea typeface="210 맨발의청춘 R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E82F61-DE41-DF06-5FFB-E304472B47DF}"/>
              </a:ext>
            </a:extLst>
          </p:cNvPr>
          <p:cNvSpPr txBox="1"/>
          <p:nvPr/>
        </p:nvSpPr>
        <p:spPr>
          <a:xfrm>
            <a:off x="5181600" y="3009900"/>
            <a:ext cx="7794121" cy="55553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전체 데이터 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x,y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)</a:t>
            </a:r>
          </a:p>
          <a:p>
            <a:pPr lvl="0">
              <a:lnSpc>
                <a:spcPct val="150000"/>
              </a:lnSpc>
            </a:pP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       ↓ Dataset</a:t>
            </a:r>
          </a:p>
          <a:p>
            <a:pPr lvl="0">
              <a:lnSpc>
                <a:spcPct val="150000"/>
              </a:lnSpc>
            </a:pP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index → (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x_i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y_i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)</a:t>
            </a:r>
          </a:p>
          <a:p>
            <a:pPr lvl="0">
              <a:lnSpc>
                <a:spcPct val="150000"/>
              </a:lnSpc>
            </a:pP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       ↓ 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DataLoader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batch → (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x_batch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y_batch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)</a:t>
            </a:r>
          </a:p>
          <a:p>
            <a:pPr lvl="0">
              <a:lnSpc>
                <a:spcPct val="150000"/>
              </a:lnSpc>
            </a:pP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       ↓ Model</a:t>
            </a:r>
          </a:p>
        </p:txBody>
      </p:sp>
    </p:spTree>
    <p:extLst>
      <p:ext uri="{BB962C8B-B14F-4D97-AF65-F5344CB8AC3E}">
        <p14:creationId xmlns:p14="http://schemas.microsoft.com/office/powerpoint/2010/main" val="3905274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0664F-67EB-754D-828F-086432402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60454B-B21E-5A60-27E3-8844399DD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553998"/>
          </a:xfrm>
        </p:spPr>
        <p:txBody>
          <a:bodyPr/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DF9966-085F-780B-B58D-646FAE3BF43D}"/>
              </a:ext>
            </a:extLst>
          </p:cNvPr>
          <p:cNvSpPr txBox="1"/>
          <p:nvPr/>
        </p:nvSpPr>
        <p:spPr>
          <a:xfrm>
            <a:off x="4572000" y="495994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B09F57C-7E6D-7670-D2F8-F11D4CA8AFB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2535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0" b="1" dirty="0">
                <a:solidFill>
                  <a:srgbClr val="FFCC66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GG</a:t>
            </a:r>
            <a:endParaRPr lang="ko-KR" altLang="en-US" sz="16000" b="1" dirty="0">
              <a:solidFill>
                <a:srgbClr val="EBE8D8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3546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DF748-4DF5-893B-373A-B8A4F723D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DD05B68-C8E3-A70F-5946-F6D3563BE8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0.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환경 설치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C5B5AC-9648-1E25-28FB-7AB5D479CA7C}"/>
              </a:ext>
            </a:extLst>
          </p:cNvPr>
          <p:cNvSpPr txBox="1"/>
          <p:nvPr/>
        </p:nvSpPr>
        <p:spPr>
          <a:xfrm>
            <a:off x="494346" y="2628900"/>
            <a:ext cx="17793654" cy="64786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conda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--version</a:t>
            </a:r>
          </a:p>
          <a:p>
            <a:pPr lvl="0">
              <a:lnSpc>
                <a:spcPct val="150000"/>
              </a:lnSpc>
            </a:pP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conda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create -n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환경이름 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python=3.11</a:t>
            </a:r>
          </a:p>
          <a:p>
            <a:pPr lvl="0">
              <a:lnSpc>
                <a:spcPct val="150000"/>
              </a:lnSpc>
            </a:pP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conda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activate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환경이름</a:t>
            </a:r>
          </a:p>
          <a:p>
            <a:pPr lvl="0">
              <a:lnSpc>
                <a:spcPct val="150000"/>
              </a:lnSpc>
            </a:pP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conda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install 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pytorch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torchvision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torchaudio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cpuonly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-c 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pytorch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pip install 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ipykernel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python -m </a:t>
            </a:r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ipykernel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install --user --name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환경이름 </a:t>
            </a:r>
            <a:b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</a:b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											--display-name "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보여질 이름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980380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6B76A4-F688-9A5C-F6DC-23BF0CA9E9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F5A45723-FF59-212E-FA40-FD40F0AA3D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0.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환경 설치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AEAA8C-7E49-822F-A194-91BD6C968CC6}"/>
              </a:ext>
            </a:extLst>
          </p:cNvPr>
          <p:cNvSpPr txBox="1"/>
          <p:nvPr/>
        </p:nvSpPr>
        <p:spPr>
          <a:xfrm>
            <a:off x="4419600" y="3390900"/>
            <a:ext cx="646331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ㅇ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3" name="그림 2" descr="텍스트, 스크린샷, 소프트웨어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04E02E0-76B4-730D-A5DC-B31D45E57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2171700"/>
            <a:ext cx="12370436" cy="699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62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5F855A-6BDE-5C0B-1501-95A65FB17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227EDFC-BFA7-BC96-2C44-081651B48C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0.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환경 설치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850627-C040-CE36-813C-6C833DDE1EB1}"/>
              </a:ext>
            </a:extLst>
          </p:cNvPr>
          <p:cNvSpPr txBox="1"/>
          <p:nvPr/>
        </p:nvSpPr>
        <p:spPr>
          <a:xfrm>
            <a:off x="4419600" y="3390900"/>
            <a:ext cx="646331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ㅇ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5" name="그림 4" descr="텍스트, 스크린샷, 소프트웨어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1BA7413-7ED1-3ED3-C1BE-9645BFA48D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2781300"/>
            <a:ext cx="11030329" cy="556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00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3FE76-010A-B3F0-6C2C-B1BC71C39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367877E-60A2-A954-1069-3572A4E559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0.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환경 설치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pic>
        <p:nvPicPr>
          <p:cNvPr id="3" name="그림 2" descr="텍스트, 멀티미디어 소프트웨어, 소프트웨어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EA6CEDD-FDBD-6DFB-3384-52BE5131F8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485" y="3848100"/>
            <a:ext cx="13793029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344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3942B1-D13D-60FC-2157-DD3AB877E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11914AA-21F5-B968-F133-1F6CEAF026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0.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환경 설치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pic>
        <p:nvPicPr>
          <p:cNvPr id="3" name="그림 2" descr="텍스트, 멀티미디어 소프트웨어, 소프트웨어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E1E07E5-4BAD-BBFA-D03E-4539D4ED22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485" y="3848100"/>
            <a:ext cx="13793029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91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BB873-44B3-AF37-113F-F4BE8C7FF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E4F1218-F3B4-C026-7332-408C64D659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0. 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환경 설치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pic>
        <p:nvPicPr>
          <p:cNvPr id="5" name="그림 4" descr="스크린샷, 텍스트, 소프트웨어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75EA41B-EF9C-03C1-5D40-22C2023BC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3162300"/>
            <a:ext cx="14675858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0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0A67-FAC6-6AB8-EBF3-15688A53E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5CD0C32-5969-8EA5-6BA9-49A8D26D86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4400" y="952500"/>
            <a:ext cx="12801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000" spc="-95" dirty="0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1. </a:t>
            </a:r>
            <a:r>
              <a:rPr lang="en-US" sz="7000" spc="-95" dirty="0" err="1">
                <a:solidFill>
                  <a:srgbClr val="25353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PyTorch</a:t>
            </a:r>
            <a:r>
              <a:rPr lang="ko-KR" altLang="en-US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란</a:t>
            </a:r>
            <a:r>
              <a:rPr lang="en-US" altLang="ko-KR" sz="7000" spc="-95" dirty="0">
                <a:solidFill>
                  <a:srgbClr val="253532"/>
                </a:solidFill>
                <a:ea typeface="210 맨발의청춘 R" panose="02020603020101020101" pitchFamily="18" charset="-127"/>
              </a:rPr>
              <a:t>?</a:t>
            </a:r>
            <a:endParaRPr sz="7000" spc="1805" dirty="0">
              <a:solidFill>
                <a:srgbClr val="25353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56A3B0-6915-0504-8109-154FD3A33475}"/>
              </a:ext>
            </a:extLst>
          </p:cNvPr>
          <p:cNvSpPr txBox="1"/>
          <p:nvPr/>
        </p:nvSpPr>
        <p:spPr>
          <a:xfrm>
            <a:off x="10287000" y="4457700"/>
            <a:ext cx="505138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Numpy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+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sz="4000" dirty="0" err="1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자동미분</a:t>
            </a:r>
            <a:b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</a:br>
            <a:b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</a:b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	+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모델링 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+ 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최적화</a:t>
            </a:r>
            <a:endParaRPr lang="en-US" altLang="ko-KR" sz="4000" dirty="0">
              <a:solidFill>
                <a:srgbClr val="25353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lvl="0"/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	+ (</a:t>
            </a:r>
            <a:r>
              <a:rPr lang="ko-KR" altLang="en-US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데이터셋</a:t>
            </a:r>
            <a:r>
              <a:rPr lang="en-US" altLang="ko-KR" sz="4000" dirty="0">
                <a:solidFill>
                  <a:srgbClr val="25353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4C7B29-194B-DD4E-75FD-6553C0997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514" y="3238500"/>
            <a:ext cx="6581775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115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4392</TotalTime>
  <Words>443</Words>
  <Application>Microsoft Office PowerPoint</Application>
  <PresentationFormat>사용자 지정</PresentationFormat>
  <Paragraphs>102</Paragraphs>
  <Slides>28</Slides>
  <Notes>25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6" baseType="lpstr">
      <vt:lpstr>Calibri</vt:lpstr>
      <vt:lpstr>210 맨발의청춘 R</vt:lpstr>
      <vt:lpstr>Symbol</vt:lpstr>
      <vt:lpstr>210 맨발의청춘 L</vt:lpstr>
      <vt:lpstr>210 맨발의청춘 B</vt:lpstr>
      <vt:lpstr>맑은 고딕</vt:lpstr>
      <vt:lpstr>Bandal</vt:lpstr>
      <vt:lpstr>Office Theme</vt:lpstr>
      <vt:lpstr>PowerPoint 프레젠테이션</vt:lpstr>
      <vt:lpstr>0. 환경 설치</vt:lpstr>
      <vt:lpstr>0. 환경 설치</vt:lpstr>
      <vt:lpstr>0. 환경 설치</vt:lpstr>
      <vt:lpstr>0. 환경 설치</vt:lpstr>
      <vt:lpstr>0. 환경 설치</vt:lpstr>
      <vt:lpstr>0. 환경 설치</vt:lpstr>
      <vt:lpstr>0. 환경 설치</vt:lpstr>
      <vt:lpstr>1. PyTorch란?</vt:lpstr>
      <vt:lpstr>1. PyTorch란?</vt:lpstr>
      <vt:lpstr>1.1. PyTorch란? - torch</vt:lpstr>
      <vt:lpstr>1.2. PyTorch란? – torch.nn</vt:lpstr>
      <vt:lpstr>1.3. PyTorch란? – torch.optim</vt:lpstr>
      <vt:lpstr>4. 학습</vt:lpstr>
      <vt:lpstr>1.4. PyTorch란? – torch.utils.data</vt:lpstr>
      <vt:lpstr>2. 데이터 분할</vt:lpstr>
      <vt:lpstr>1.5. PyTorch란? – torchvision</vt:lpstr>
      <vt:lpstr>2. Tensor 다루기</vt:lpstr>
      <vt:lpstr>3. 자동 미분(Autograd)</vt:lpstr>
      <vt:lpstr>PowerPoint 프레젠테이션</vt:lpstr>
      <vt:lpstr>3. 자동 미분(Autograd)</vt:lpstr>
      <vt:lpstr>4. 모델 정의(nn.Module)</vt:lpstr>
      <vt:lpstr>4. 모델 정의(nn.Module)</vt:lpstr>
      <vt:lpstr>5. Loss &amp; Optimizer</vt:lpstr>
      <vt:lpstr>6. 데이터셋과 DataLoader</vt:lpstr>
      <vt:lpstr>6. Dataset &amp; DataLoader</vt:lpstr>
      <vt:lpstr>6. Dataset &amp; DataLoader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남현석</dc:creator>
  <cp:lastModifiedBy>남현석</cp:lastModifiedBy>
  <cp:revision>22</cp:revision>
  <dcterms:created xsi:type="dcterms:W3CDTF">2022-05-30T13:19:20Z</dcterms:created>
  <dcterms:modified xsi:type="dcterms:W3CDTF">2025-11-24T10:43:25Z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2022-05-30T00:00:00Z</vt:filetime>
  </property>
</Properties>
</file>